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6934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55" autoAdjust="0"/>
    <p:restoredTop sz="94622" autoAdjust="0"/>
  </p:normalViewPr>
  <p:slideViewPr>
    <p:cSldViewPr>
      <p:cViewPr>
        <p:scale>
          <a:sx n="50" d="100"/>
          <a:sy n="50" d="100"/>
        </p:scale>
        <p:origin x="2164" y="204"/>
      </p:cViewPr>
      <p:guideLst>
        <p:guide orient="horz" pos="3368"/>
        <p:guide pos="23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7660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3D48F78-5C94-403B-A21F-A62775E5AD20}"/>
              </a:ext>
            </a:extLst>
          </p:cNvPr>
          <p:cNvGrpSpPr/>
          <p:nvPr userDrawn="1"/>
        </p:nvGrpSpPr>
        <p:grpSpPr>
          <a:xfrm rot="5400000">
            <a:off x="-1576617" y="1565608"/>
            <a:ext cx="10691452" cy="7560000"/>
            <a:chOff x="-4521" y="-328"/>
            <a:chExt cx="10691452" cy="7560000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913C627C-6096-4E98-BDBD-6B0FAF2091BE}"/>
                </a:ext>
              </a:extLst>
            </p:cNvPr>
            <p:cNvGrpSpPr/>
            <p:nvPr/>
          </p:nvGrpSpPr>
          <p:grpSpPr>
            <a:xfrm>
              <a:off x="-4521" y="-328"/>
              <a:ext cx="2376000" cy="7560000"/>
              <a:chOff x="-4521" y="-1919"/>
              <a:chExt cx="2376000" cy="7560000"/>
            </a:xfrm>
          </p:grpSpPr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E4BE76D1-BDF6-4091-B687-3FE138B58090}"/>
                  </a:ext>
                </a:extLst>
              </p:cNvPr>
              <p:cNvSpPr/>
              <p:nvPr/>
            </p:nvSpPr>
            <p:spPr>
              <a:xfrm>
                <a:off x="-4521" y="-1919"/>
                <a:ext cx="396000" cy="504000"/>
              </a:xfrm>
              <a:prstGeom prst="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E47E9F23-2942-4095-9160-36C4DE4C63CD}"/>
                  </a:ext>
                </a:extLst>
              </p:cNvPr>
              <p:cNvSpPr/>
              <p:nvPr/>
            </p:nvSpPr>
            <p:spPr>
              <a:xfrm>
                <a:off x="-4521" y="7054081"/>
                <a:ext cx="396000" cy="504000"/>
              </a:xfrm>
              <a:prstGeom prst="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656E6E47-CE87-45BB-B044-71FB08D7503C}"/>
                  </a:ext>
                </a:extLst>
              </p:cNvPr>
              <p:cNvSpPr/>
              <p:nvPr/>
            </p:nvSpPr>
            <p:spPr>
              <a:xfrm>
                <a:off x="391479" y="502081"/>
                <a:ext cx="1980000" cy="3276000"/>
              </a:xfrm>
              <a:prstGeom prst="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32AC3588-118A-4A20-9F23-89E0F6C63920}"/>
                  </a:ext>
                </a:extLst>
              </p:cNvPr>
              <p:cNvSpPr/>
              <p:nvPr/>
            </p:nvSpPr>
            <p:spPr>
              <a:xfrm>
                <a:off x="391479" y="3778081"/>
                <a:ext cx="1980000" cy="3276000"/>
              </a:xfrm>
              <a:prstGeom prst="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FBBCB877-885E-4812-8DAA-6CACF7369210}"/>
                </a:ext>
              </a:extLst>
            </p:cNvPr>
            <p:cNvGrpSpPr/>
            <p:nvPr/>
          </p:nvGrpSpPr>
          <p:grpSpPr>
            <a:xfrm flipH="1">
              <a:off x="8310931" y="-328"/>
              <a:ext cx="2376000" cy="7560000"/>
              <a:chOff x="-4521" y="-1919"/>
              <a:chExt cx="2376000" cy="7560000"/>
            </a:xfrm>
          </p:grpSpPr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4FD4DD27-BBD9-4907-8107-C702836BAEA3}"/>
                  </a:ext>
                </a:extLst>
              </p:cNvPr>
              <p:cNvSpPr/>
              <p:nvPr/>
            </p:nvSpPr>
            <p:spPr>
              <a:xfrm>
                <a:off x="-4521" y="-1919"/>
                <a:ext cx="396000" cy="504000"/>
              </a:xfrm>
              <a:prstGeom prst="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66938EDC-8818-41AD-8764-740090FFC298}"/>
                  </a:ext>
                </a:extLst>
              </p:cNvPr>
              <p:cNvSpPr/>
              <p:nvPr/>
            </p:nvSpPr>
            <p:spPr>
              <a:xfrm>
                <a:off x="-4521" y="7054081"/>
                <a:ext cx="396000" cy="504000"/>
              </a:xfrm>
              <a:prstGeom prst="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FB89DDE1-0464-4225-97D3-96672194D3A9}"/>
                  </a:ext>
                </a:extLst>
              </p:cNvPr>
              <p:cNvSpPr/>
              <p:nvPr/>
            </p:nvSpPr>
            <p:spPr>
              <a:xfrm>
                <a:off x="391479" y="502081"/>
                <a:ext cx="1980000" cy="3276000"/>
              </a:xfrm>
              <a:prstGeom prst="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64CCE1E5-DE1D-4DE6-86FA-A4E8A874200E}"/>
                  </a:ext>
                </a:extLst>
              </p:cNvPr>
              <p:cNvSpPr/>
              <p:nvPr/>
            </p:nvSpPr>
            <p:spPr>
              <a:xfrm>
                <a:off x="391479" y="3778081"/>
                <a:ext cx="1980000" cy="3276000"/>
              </a:xfrm>
              <a:prstGeom prst="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5823FFEC-D422-4544-A991-27D6A424F593}"/>
                </a:ext>
              </a:extLst>
            </p:cNvPr>
            <p:cNvGrpSpPr/>
            <p:nvPr/>
          </p:nvGrpSpPr>
          <p:grpSpPr>
            <a:xfrm>
              <a:off x="2371342" y="503672"/>
              <a:ext cx="1980000" cy="6552000"/>
              <a:chOff x="391479" y="502081"/>
              <a:chExt cx="1980000" cy="6552000"/>
            </a:xfrm>
          </p:grpSpPr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95B2F0A7-343F-4B2F-B025-4FD123D19666}"/>
                  </a:ext>
                </a:extLst>
              </p:cNvPr>
              <p:cNvSpPr/>
              <p:nvPr/>
            </p:nvSpPr>
            <p:spPr>
              <a:xfrm>
                <a:off x="391479" y="502081"/>
                <a:ext cx="1980000" cy="3276000"/>
              </a:xfrm>
              <a:prstGeom prst="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643C8164-4077-485B-82CB-4E3B9A0AD3C4}"/>
                  </a:ext>
                </a:extLst>
              </p:cNvPr>
              <p:cNvSpPr/>
              <p:nvPr/>
            </p:nvSpPr>
            <p:spPr>
              <a:xfrm>
                <a:off x="391479" y="3778081"/>
                <a:ext cx="1980000" cy="3276000"/>
              </a:xfrm>
              <a:prstGeom prst="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89B58B0D-E68F-4AB8-8A8A-58FF886A64BF}"/>
                </a:ext>
              </a:extLst>
            </p:cNvPr>
            <p:cNvGrpSpPr/>
            <p:nvPr/>
          </p:nvGrpSpPr>
          <p:grpSpPr>
            <a:xfrm>
              <a:off x="4351205" y="503672"/>
              <a:ext cx="1980000" cy="6552000"/>
              <a:chOff x="391479" y="502081"/>
              <a:chExt cx="1980000" cy="6552000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ACD6D22E-59F5-41BE-A41A-18C5BA9B13C5}"/>
                  </a:ext>
                </a:extLst>
              </p:cNvPr>
              <p:cNvSpPr/>
              <p:nvPr/>
            </p:nvSpPr>
            <p:spPr>
              <a:xfrm>
                <a:off x="391479" y="502081"/>
                <a:ext cx="1980000" cy="3276000"/>
              </a:xfrm>
              <a:prstGeom prst="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1B848EC2-FA4F-42BF-85E9-7D6F725F21D3}"/>
                  </a:ext>
                </a:extLst>
              </p:cNvPr>
              <p:cNvSpPr/>
              <p:nvPr/>
            </p:nvSpPr>
            <p:spPr>
              <a:xfrm>
                <a:off x="391479" y="3778081"/>
                <a:ext cx="1980000" cy="3276000"/>
              </a:xfrm>
              <a:prstGeom prst="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6C907A2A-006B-4DB2-9B83-02F786BC5D05}"/>
                </a:ext>
              </a:extLst>
            </p:cNvPr>
            <p:cNvGrpSpPr/>
            <p:nvPr/>
          </p:nvGrpSpPr>
          <p:grpSpPr>
            <a:xfrm>
              <a:off x="6331068" y="503672"/>
              <a:ext cx="1980000" cy="6552000"/>
              <a:chOff x="391479" y="502081"/>
              <a:chExt cx="1980000" cy="6552000"/>
            </a:xfrm>
          </p:grpSpPr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B0A06A16-DFF7-46C1-A5F6-86E4AD7CA8CF}"/>
                  </a:ext>
                </a:extLst>
              </p:cNvPr>
              <p:cNvSpPr/>
              <p:nvPr/>
            </p:nvSpPr>
            <p:spPr>
              <a:xfrm>
                <a:off x="391479" y="502081"/>
                <a:ext cx="1980000" cy="3276000"/>
              </a:xfrm>
              <a:prstGeom prst="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C9413219-B2CE-4C28-823C-E4D9175FAA6D}"/>
                  </a:ext>
                </a:extLst>
              </p:cNvPr>
              <p:cNvSpPr/>
              <p:nvPr/>
            </p:nvSpPr>
            <p:spPr>
              <a:xfrm>
                <a:off x="391479" y="3778081"/>
                <a:ext cx="1980000" cy="3276000"/>
              </a:xfrm>
              <a:prstGeom prst="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122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1D2AB3A-B768-4B04-9846-8DF20C738859}"/>
              </a:ext>
            </a:extLst>
          </p:cNvPr>
          <p:cNvSpPr txBox="1"/>
          <p:nvPr/>
        </p:nvSpPr>
        <p:spPr>
          <a:xfrm>
            <a:off x="662230" y="623107"/>
            <a:ext cx="27206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研究結果</a:t>
            </a:r>
            <a:r>
              <a:rPr kumimoji="1" lang="ja-JP" altLang="en-US" sz="105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（もしくは研究アプローチ）</a:t>
            </a:r>
            <a:r>
              <a:rPr kumimoji="1"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が</a:t>
            </a:r>
            <a:br>
              <a:rPr kumimoji="1" lang="en-US" altLang="ja-JP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kumimoji="1"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興味深いと思ったのですが、</a:t>
            </a:r>
            <a:br>
              <a:rPr kumimoji="1" lang="en-US" altLang="ja-JP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kumimoji="1"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もう少し詳しくご説明いただけますか？</a:t>
            </a:r>
            <a:endParaRPr kumimoji="1" lang="ja-JP" altLang="en-US" sz="1200" dirty="0"/>
          </a:p>
        </p:txBody>
      </p:sp>
      <p:pic>
        <p:nvPicPr>
          <p:cNvPr id="70" name="グラフィックス 69" descr="新規">
            <a:extLst>
              <a:ext uri="{FF2B5EF4-FFF2-40B4-BE49-F238E27FC236}">
                <a16:creationId xmlns:a16="http://schemas.microsoft.com/office/drawing/2014/main" id="{BACECD28-B115-4151-9108-1D949DEE54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9037" y="1348645"/>
            <a:ext cx="738665" cy="73866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58669EA-E283-4431-AAA4-30C409BD1DDC}"/>
              </a:ext>
            </a:extLst>
          </p:cNvPr>
          <p:cNvSpPr txBox="1"/>
          <p:nvPr/>
        </p:nvSpPr>
        <p:spPr>
          <a:xfrm>
            <a:off x="2988543" y="1703069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solidFill>
                  <a:schemeClr val="bg1">
                    <a:lumMod val="65000"/>
                  </a:schemeClr>
                </a:solidFill>
                <a:latin typeface="Arial Black" panose="020B0A04020102020204" pitchFamily="34" charset="0"/>
              </a:rPr>
              <a:t>A</a:t>
            </a:r>
            <a:endParaRPr kumimoji="1" lang="ja-JP" altLang="en-US" sz="3200" dirty="0">
              <a:solidFill>
                <a:schemeClr val="bg1">
                  <a:lumMod val="6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80" name="グラフィックス 79" descr="新規">
            <a:extLst>
              <a:ext uri="{FF2B5EF4-FFF2-40B4-BE49-F238E27FC236}">
                <a16:creationId xmlns:a16="http://schemas.microsoft.com/office/drawing/2014/main" id="{9C4DB396-0E21-4DC8-AEEB-FA6BAA4428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9037" y="3352133"/>
            <a:ext cx="738665" cy="738665"/>
          </a:xfrm>
          <a:prstGeom prst="rect">
            <a:avLst/>
          </a:prstGeom>
        </p:spPr>
      </p:pic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2F60A150-5DD8-488A-AEF1-CFE13C05C2E5}"/>
              </a:ext>
            </a:extLst>
          </p:cNvPr>
          <p:cNvSpPr txBox="1"/>
          <p:nvPr/>
        </p:nvSpPr>
        <p:spPr>
          <a:xfrm>
            <a:off x="2988543" y="3681586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solidFill>
                  <a:schemeClr val="bg1">
                    <a:lumMod val="65000"/>
                  </a:schemeClr>
                </a:solidFill>
                <a:latin typeface="Arial Black" panose="020B0A04020102020204" pitchFamily="34" charset="0"/>
              </a:rPr>
              <a:t>B</a:t>
            </a:r>
            <a:endParaRPr kumimoji="1" lang="ja-JP" altLang="en-US" sz="3200" dirty="0">
              <a:solidFill>
                <a:schemeClr val="bg1">
                  <a:lumMod val="6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82" name="グラフィックス 81" descr="新規">
            <a:extLst>
              <a:ext uri="{FF2B5EF4-FFF2-40B4-BE49-F238E27FC236}">
                <a16:creationId xmlns:a16="http://schemas.microsoft.com/office/drawing/2014/main" id="{08294EDA-A54D-48CA-8297-8B00BF08CA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9037" y="5343384"/>
            <a:ext cx="738665" cy="738665"/>
          </a:xfrm>
          <a:prstGeom prst="rect">
            <a:avLst/>
          </a:prstGeom>
        </p:spPr>
      </p:pic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2B2DBFA0-AC66-4832-84F8-36F36A8D247C}"/>
              </a:ext>
            </a:extLst>
          </p:cNvPr>
          <p:cNvSpPr txBox="1"/>
          <p:nvPr/>
        </p:nvSpPr>
        <p:spPr>
          <a:xfrm>
            <a:off x="2988543" y="5660103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solidFill>
                  <a:schemeClr val="bg1">
                    <a:lumMod val="65000"/>
                  </a:schemeClr>
                </a:solidFill>
                <a:latin typeface="Arial Black" panose="020B0A04020102020204" pitchFamily="34" charset="0"/>
              </a:rPr>
              <a:t>C</a:t>
            </a:r>
            <a:endParaRPr kumimoji="1" lang="ja-JP" altLang="en-US" sz="3200" dirty="0">
              <a:solidFill>
                <a:schemeClr val="bg1">
                  <a:lumMod val="6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57264C64-5808-4D87-893E-B75FD62B5842}"/>
              </a:ext>
            </a:extLst>
          </p:cNvPr>
          <p:cNvSpPr txBox="1"/>
          <p:nvPr/>
        </p:nvSpPr>
        <p:spPr>
          <a:xfrm>
            <a:off x="668246" y="2713903"/>
            <a:ext cx="30213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今後の展望的に言うと、この研究内容は</a:t>
            </a:r>
            <a:br>
              <a:rPr lang="en-US" altLang="ja-JP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どういうところに応用できそうですか？</a:t>
            </a:r>
            <a:endParaRPr lang="ja-JP" altLang="en-US" sz="1200" dirty="0"/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6CD111AD-785F-4758-861B-6447B4C75CB6}"/>
              </a:ext>
            </a:extLst>
          </p:cNvPr>
          <p:cNvSpPr txBox="1"/>
          <p:nvPr/>
        </p:nvSpPr>
        <p:spPr>
          <a:xfrm>
            <a:off x="671246" y="4554612"/>
            <a:ext cx="302133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定量的には言い切れないまでも、</a:t>
            </a:r>
            <a:br>
              <a:rPr lang="en-US" altLang="ja-JP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この研究の過程で、他に得られた </a:t>
            </a:r>
            <a:br>
              <a:rPr lang="en-US" altLang="ja-JP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気づきや知見 としては、何がありますか？</a:t>
            </a:r>
            <a:endParaRPr lang="en-US" altLang="ja-JP" sz="12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pic>
        <p:nvPicPr>
          <p:cNvPr id="86" name="グラフィックス 85" descr="リサーチ">
            <a:extLst>
              <a:ext uri="{FF2B5EF4-FFF2-40B4-BE49-F238E27FC236}">
                <a16:creationId xmlns:a16="http://schemas.microsoft.com/office/drawing/2014/main" id="{5BD20049-F3FD-471C-8003-652A9C36B2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98436" y="7337367"/>
            <a:ext cx="659867" cy="659867"/>
          </a:xfrm>
          <a:prstGeom prst="rect">
            <a:avLst/>
          </a:prstGeom>
        </p:spPr>
      </p:pic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EBE95D83-8AF3-4194-914E-AD986D030B36}"/>
              </a:ext>
            </a:extLst>
          </p:cNvPr>
          <p:cNvSpPr txBox="1"/>
          <p:nvPr/>
        </p:nvSpPr>
        <p:spPr>
          <a:xfrm>
            <a:off x="2988543" y="7638620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solidFill>
                  <a:schemeClr val="bg1">
                    <a:lumMod val="65000"/>
                  </a:schemeClr>
                </a:solidFill>
                <a:latin typeface="Arial Black" panose="020B0A04020102020204" pitchFamily="34" charset="0"/>
              </a:rPr>
              <a:t>D</a:t>
            </a:r>
            <a:endParaRPr kumimoji="1" lang="ja-JP" altLang="en-US" sz="3200" dirty="0">
              <a:solidFill>
                <a:schemeClr val="bg1">
                  <a:lumMod val="6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88" name="グラフィックス 87" descr="リサーチ">
            <a:extLst>
              <a:ext uri="{FF2B5EF4-FFF2-40B4-BE49-F238E27FC236}">
                <a16:creationId xmlns:a16="http://schemas.microsoft.com/office/drawing/2014/main" id="{AD0E1368-2215-4392-9BCC-1A6CF1FD88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98436" y="9347379"/>
            <a:ext cx="659867" cy="659867"/>
          </a:xfrm>
          <a:prstGeom prst="rect">
            <a:avLst/>
          </a:prstGeom>
        </p:spPr>
      </p:pic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C6FC7EA9-664A-474C-B04D-DC528386E036}"/>
              </a:ext>
            </a:extLst>
          </p:cNvPr>
          <p:cNvSpPr txBox="1"/>
          <p:nvPr/>
        </p:nvSpPr>
        <p:spPr>
          <a:xfrm>
            <a:off x="2988543" y="9617138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solidFill>
                  <a:schemeClr val="bg1">
                    <a:lumMod val="65000"/>
                  </a:schemeClr>
                </a:solidFill>
                <a:latin typeface="Arial Black" panose="020B0A04020102020204" pitchFamily="34" charset="0"/>
              </a:rPr>
              <a:t>E</a:t>
            </a:r>
            <a:endParaRPr kumimoji="1" lang="ja-JP" altLang="en-US" sz="3200" dirty="0">
              <a:solidFill>
                <a:schemeClr val="bg1">
                  <a:lumMod val="6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94" name="グラフィックス 93" descr="リサーチ">
            <a:extLst>
              <a:ext uri="{FF2B5EF4-FFF2-40B4-BE49-F238E27FC236}">
                <a16:creationId xmlns:a16="http://schemas.microsoft.com/office/drawing/2014/main" id="{5ECA2CB1-29D8-4E2A-8510-4DF0F0DE49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46579" y="1403621"/>
            <a:ext cx="659867" cy="659867"/>
          </a:xfrm>
          <a:prstGeom prst="rect">
            <a:avLst/>
          </a:prstGeom>
        </p:spPr>
      </p:pic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105E7B91-9C7B-4EE2-8D51-D213DEBEF604}"/>
              </a:ext>
            </a:extLst>
          </p:cNvPr>
          <p:cNvSpPr txBox="1"/>
          <p:nvPr/>
        </p:nvSpPr>
        <p:spPr>
          <a:xfrm>
            <a:off x="6342306" y="1703069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solidFill>
                  <a:schemeClr val="bg1">
                    <a:lumMod val="65000"/>
                  </a:schemeClr>
                </a:solidFill>
                <a:latin typeface="Arial Black" panose="020B0A04020102020204" pitchFamily="34" charset="0"/>
              </a:rPr>
              <a:t>F</a:t>
            </a:r>
            <a:endParaRPr kumimoji="1" lang="ja-JP" altLang="en-US" sz="3200" dirty="0">
              <a:solidFill>
                <a:schemeClr val="bg1">
                  <a:lumMod val="6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96" name="グラフィックス 95" descr="リサーチ">
            <a:extLst>
              <a:ext uri="{FF2B5EF4-FFF2-40B4-BE49-F238E27FC236}">
                <a16:creationId xmlns:a16="http://schemas.microsoft.com/office/drawing/2014/main" id="{F98B0205-CDC7-4BD4-876C-BDA274D427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46579" y="3418688"/>
            <a:ext cx="659867" cy="659867"/>
          </a:xfrm>
          <a:prstGeom prst="rect">
            <a:avLst/>
          </a:prstGeom>
        </p:spPr>
      </p:pic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18864B9D-5462-4E04-BDA7-BC8C34AE1EC8}"/>
              </a:ext>
            </a:extLst>
          </p:cNvPr>
          <p:cNvSpPr txBox="1"/>
          <p:nvPr/>
        </p:nvSpPr>
        <p:spPr>
          <a:xfrm>
            <a:off x="6342306" y="3681586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solidFill>
                  <a:schemeClr val="bg1">
                    <a:lumMod val="65000"/>
                  </a:schemeClr>
                </a:solidFill>
                <a:latin typeface="Arial Black" panose="020B0A04020102020204" pitchFamily="34" charset="0"/>
              </a:rPr>
              <a:t>G</a:t>
            </a:r>
            <a:endParaRPr kumimoji="1" lang="ja-JP" altLang="en-US" sz="3200" dirty="0">
              <a:solidFill>
                <a:schemeClr val="bg1">
                  <a:lumMod val="6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B33AAAFD-CF36-4242-A904-0D96C2D03328}"/>
              </a:ext>
            </a:extLst>
          </p:cNvPr>
          <p:cNvSpPr txBox="1"/>
          <p:nvPr/>
        </p:nvSpPr>
        <p:spPr>
          <a:xfrm>
            <a:off x="664096" y="6578364"/>
            <a:ext cx="30284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思い切り単純に言うと、</a:t>
            </a:r>
            <a:endParaRPr lang="en-US" altLang="ja-JP" sz="12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これはどういうことが</a:t>
            </a:r>
            <a:endParaRPr lang="en-US" altLang="ja-JP" sz="12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分かった、ということでしょうか？</a:t>
            </a:r>
            <a:endParaRPr lang="ja-JP" altLang="en-US" sz="1200" dirty="0"/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EA2C3764-0F6B-4107-B20F-EB0C2B22A2AC}"/>
              </a:ext>
            </a:extLst>
          </p:cNvPr>
          <p:cNvSpPr txBox="1"/>
          <p:nvPr/>
        </p:nvSpPr>
        <p:spPr>
          <a:xfrm>
            <a:off x="636161" y="8567682"/>
            <a:ext cx="30213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目線を共有し、皆で対話したいのですが、</a:t>
            </a:r>
            <a:br>
              <a:rPr lang="en-US" altLang="ja-JP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研究のきっかけ、</a:t>
            </a:r>
            <a:endParaRPr lang="en-US" altLang="ja-JP" sz="12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あるいは狙いは何でしょうか？</a:t>
            </a:r>
            <a:endParaRPr lang="en-US" altLang="ja-JP" sz="12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80A2919A-F7F6-4EEA-B4E0-61E9DD1EC5F6}"/>
              </a:ext>
            </a:extLst>
          </p:cNvPr>
          <p:cNvSpPr txBox="1"/>
          <p:nvPr/>
        </p:nvSpPr>
        <p:spPr>
          <a:xfrm>
            <a:off x="3972773" y="619061"/>
            <a:ext cx="30963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この研究方法の弱い点はどこですか？</a:t>
            </a:r>
            <a:br>
              <a:rPr lang="en-US" altLang="ja-JP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それを補うには、どのような</a:t>
            </a:r>
            <a:endParaRPr lang="en-US" altLang="ja-JP" sz="12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知見や協力者が必要ですか？</a:t>
            </a:r>
            <a:endParaRPr lang="ja-JP" altLang="en-US" sz="1200" dirty="0"/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285C6C49-28CC-4515-BCE4-1B2E120A10A2}"/>
              </a:ext>
            </a:extLst>
          </p:cNvPr>
          <p:cNvSpPr txBox="1"/>
          <p:nvPr/>
        </p:nvSpPr>
        <p:spPr>
          <a:xfrm>
            <a:off x="3980613" y="2743594"/>
            <a:ext cx="27363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この分野をよく知る人なら、</a:t>
            </a:r>
            <a:br>
              <a:rPr lang="en-US" altLang="ja-JP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どういう質問をされそうですか？</a:t>
            </a:r>
            <a:endParaRPr lang="en-US" altLang="ja-JP" sz="12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pic>
        <p:nvPicPr>
          <p:cNvPr id="104" name="グラフィックス 103" descr="氷山">
            <a:extLst>
              <a:ext uri="{FF2B5EF4-FFF2-40B4-BE49-F238E27FC236}">
                <a16:creationId xmlns:a16="http://schemas.microsoft.com/office/drawing/2014/main" id="{6927ACF1-4DC4-4163-AF84-32F476790F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346579" y="5469797"/>
            <a:ext cx="659867" cy="659867"/>
          </a:xfrm>
          <a:prstGeom prst="rect">
            <a:avLst/>
          </a:prstGeom>
        </p:spPr>
      </p:pic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3D84A335-D527-4544-8B03-A8C25EFD279E}"/>
              </a:ext>
            </a:extLst>
          </p:cNvPr>
          <p:cNvSpPr txBox="1"/>
          <p:nvPr/>
        </p:nvSpPr>
        <p:spPr>
          <a:xfrm>
            <a:off x="6342306" y="5660103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solidFill>
                  <a:schemeClr val="bg1">
                    <a:lumMod val="65000"/>
                  </a:schemeClr>
                </a:solidFill>
                <a:latin typeface="Arial Black" panose="020B0A04020102020204" pitchFamily="34" charset="0"/>
              </a:rPr>
              <a:t>H</a:t>
            </a:r>
            <a:endParaRPr kumimoji="1" lang="ja-JP" altLang="en-US" sz="3200" dirty="0">
              <a:solidFill>
                <a:schemeClr val="bg1">
                  <a:lumMod val="6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106" name="グラフィックス 105" descr="氷山">
            <a:extLst>
              <a:ext uri="{FF2B5EF4-FFF2-40B4-BE49-F238E27FC236}">
                <a16:creationId xmlns:a16="http://schemas.microsoft.com/office/drawing/2014/main" id="{EDFDA0E6-87F2-4877-9D52-F409FFF3251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346579" y="7395242"/>
            <a:ext cx="659867" cy="659867"/>
          </a:xfrm>
          <a:prstGeom prst="rect">
            <a:avLst/>
          </a:prstGeom>
        </p:spPr>
      </p:pic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D7168377-843D-4E61-A901-9B4A13D75194}"/>
              </a:ext>
            </a:extLst>
          </p:cNvPr>
          <p:cNvSpPr txBox="1"/>
          <p:nvPr/>
        </p:nvSpPr>
        <p:spPr>
          <a:xfrm>
            <a:off x="6342306" y="7638620"/>
            <a:ext cx="3449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solidFill>
                  <a:schemeClr val="bg1">
                    <a:lumMod val="65000"/>
                  </a:schemeClr>
                </a:solidFill>
                <a:latin typeface="Arial Black" panose="020B0A04020102020204" pitchFamily="34" charset="0"/>
              </a:rPr>
              <a:t>I</a:t>
            </a:r>
            <a:endParaRPr kumimoji="1" lang="ja-JP" altLang="en-US" sz="3200" dirty="0">
              <a:solidFill>
                <a:schemeClr val="bg1">
                  <a:lumMod val="6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108" name="グラフィックス 107" descr="氷山">
            <a:extLst>
              <a:ext uri="{FF2B5EF4-FFF2-40B4-BE49-F238E27FC236}">
                <a16:creationId xmlns:a16="http://schemas.microsoft.com/office/drawing/2014/main" id="{BB7B9EF3-809E-4215-9D7D-2A02DA31E63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346579" y="9339148"/>
            <a:ext cx="659867" cy="659867"/>
          </a:xfrm>
          <a:prstGeom prst="rect">
            <a:avLst/>
          </a:prstGeom>
        </p:spPr>
      </p:pic>
      <p:sp>
        <p:nvSpPr>
          <p:cNvPr id="109" name="テキスト ボックス 108">
            <a:extLst>
              <a:ext uri="{FF2B5EF4-FFF2-40B4-BE49-F238E27FC236}">
                <a16:creationId xmlns:a16="http://schemas.microsoft.com/office/drawing/2014/main" id="{C8F53FEF-9661-4264-9B71-82BC91A37A28}"/>
              </a:ext>
            </a:extLst>
          </p:cNvPr>
          <p:cNvSpPr txBox="1"/>
          <p:nvPr/>
        </p:nvSpPr>
        <p:spPr>
          <a:xfrm>
            <a:off x="6342306" y="9617138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solidFill>
                  <a:schemeClr val="bg1">
                    <a:lumMod val="65000"/>
                  </a:schemeClr>
                </a:solidFill>
                <a:latin typeface="Arial Black" panose="020B0A04020102020204" pitchFamily="34" charset="0"/>
              </a:rPr>
              <a:t>J</a:t>
            </a:r>
            <a:endParaRPr kumimoji="1" lang="ja-JP" altLang="en-US" sz="3200" dirty="0">
              <a:solidFill>
                <a:schemeClr val="bg1">
                  <a:lumMod val="6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8724D8CE-A390-4E23-B873-F8A136625FF4}"/>
              </a:ext>
            </a:extLst>
          </p:cNvPr>
          <p:cNvSpPr txBox="1"/>
          <p:nvPr/>
        </p:nvSpPr>
        <p:spPr>
          <a:xfrm>
            <a:off x="3964935" y="4669036"/>
            <a:ext cx="31041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質問の呼び水として。</a:t>
            </a:r>
            <a:endParaRPr lang="en-US" altLang="ja-JP" sz="12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事前に想定していた質問と回答があれば、</a:t>
            </a:r>
            <a:endParaRPr lang="en-US" altLang="ja-JP" sz="12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教えていただけますか？</a:t>
            </a:r>
            <a:endParaRPr lang="ja-JP" altLang="en-US" sz="1200" dirty="0"/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C763230B-E660-42A7-93BC-F0C6BFDD5DF2}"/>
              </a:ext>
            </a:extLst>
          </p:cNvPr>
          <p:cNvSpPr txBox="1"/>
          <p:nvPr/>
        </p:nvSpPr>
        <p:spPr>
          <a:xfrm>
            <a:off x="3996415" y="6688755"/>
            <a:ext cx="28886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この研究を進めるうえで、</a:t>
            </a:r>
            <a:br>
              <a:rPr lang="en-US" altLang="ja-JP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もっとも苦労した点は何ですか？</a:t>
            </a:r>
            <a:endParaRPr lang="ja-JP" altLang="en-US" sz="1200" dirty="0"/>
          </a:p>
        </p:txBody>
      </p: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1FC09242-B9C3-4EA0-8E2D-96AC6DBBBA54}"/>
              </a:ext>
            </a:extLst>
          </p:cNvPr>
          <p:cNvSpPr txBox="1"/>
          <p:nvPr/>
        </p:nvSpPr>
        <p:spPr>
          <a:xfrm>
            <a:off x="3979704" y="8781876"/>
            <a:ext cx="304876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他に、皆さんに伝えたいことはありますか？</a:t>
            </a:r>
            <a:endParaRPr lang="en-US" altLang="ja-JP" sz="12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14" name="テキスト ボックス 113">
            <a:extLst>
              <a:ext uri="{FF2B5EF4-FFF2-40B4-BE49-F238E27FC236}">
                <a16:creationId xmlns:a16="http://schemas.microsoft.com/office/drawing/2014/main" id="{420686EB-69A7-4928-AE5F-A1D61DAB768C}"/>
              </a:ext>
            </a:extLst>
          </p:cNvPr>
          <p:cNvSpPr txBox="1"/>
          <p:nvPr/>
        </p:nvSpPr>
        <p:spPr>
          <a:xfrm>
            <a:off x="4222021" y="9881467"/>
            <a:ext cx="990289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３．発表者の緊張を解く</a:t>
            </a:r>
            <a:endParaRPr lang="ja-JP" altLang="en-US" sz="600" dirty="0"/>
          </a:p>
        </p:txBody>
      </p:sp>
      <p:sp>
        <p:nvSpPr>
          <p:cNvPr id="115" name="テキスト ボックス 114">
            <a:extLst>
              <a:ext uri="{FF2B5EF4-FFF2-40B4-BE49-F238E27FC236}">
                <a16:creationId xmlns:a16="http://schemas.microsoft.com/office/drawing/2014/main" id="{C3E580BC-BBEA-4E44-93EC-921C3B5E6F8F}"/>
              </a:ext>
            </a:extLst>
          </p:cNvPr>
          <p:cNvSpPr txBox="1"/>
          <p:nvPr/>
        </p:nvSpPr>
        <p:spPr>
          <a:xfrm>
            <a:off x="4222021" y="7935458"/>
            <a:ext cx="990289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３．発表者の緊張を解く</a:t>
            </a:r>
            <a:endParaRPr lang="ja-JP" altLang="en-US" sz="600" dirty="0"/>
          </a:p>
        </p:txBody>
      </p:sp>
      <p:sp>
        <p:nvSpPr>
          <p:cNvPr id="116" name="テキスト ボックス 115">
            <a:extLst>
              <a:ext uri="{FF2B5EF4-FFF2-40B4-BE49-F238E27FC236}">
                <a16:creationId xmlns:a16="http://schemas.microsoft.com/office/drawing/2014/main" id="{CA80D59F-BC75-4E80-9B42-C69455C60FB5}"/>
              </a:ext>
            </a:extLst>
          </p:cNvPr>
          <p:cNvSpPr txBox="1"/>
          <p:nvPr/>
        </p:nvSpPr>
        <p:spPr>
          <a:xfrm>
            <a:off x="4222021" y="5993989"/>
            <a:ext cx="990289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３．発表者の緊張を解く</a:t>
            </a:r>
            <a:endParaRPr lang="ja-JP" altLang="en-US" sz="600" dirty="0"/>
          </a:p>
        </p:txBody>
      </p:sp>
      <p:sp>
        <p:nvSpPr>
          <p:cNvPr id="118" name="テキスト ボックス 117">
            <a:extLst>
              <a:ext uri="{FF2B5EF4-FFF2-40B4-BE49-F238E27FC236}">
                <a16:creationId xmlns:a16="http://schemas.microsoft.com/office/drawing/2014/main" id="{7D776A67-9394-4F30-8ED4-673002F068A7}"/>
              </a:ext>
            </a:extLst>
          </p:cNvPr>
          <p:cNvSpPr txBox="1"/>
          <p:nvPr/>
        </p:nvSpPr>
        <p:spPr>
          <a:xfrm>
            <a:off x="730177" y="9861267"/>
            <a:ext cx="139638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２．分かりやすくし、議論を引き出す</a:t>
            </a:r>
            <a:endParaRPr lang="ja-JP" altLang="en-US" sz="600" dirty="0"/>
          </a:p>
        </p:txBody>
      </p:sp>
      <p:sp>
        <p:nvSpPr>
          <p:cNvPr id="119" name="テキスト ボックス 118">
            <a:extLst>
              <a:ext uri="{FF2B5EF4-FFF2-40B4-BE49-F238E27FC236}">
                <a16:creationId xmlns:a16="http://schemas.microsoft.com/office/drawing/2014/main" id="{D33B00A4-2199-4943-827E-6F57CE00FA31}"/>
              </a:ext>
            </a:extLst>
          </p:cNvPr>
          <p:cNvSpPr txBox="1"/>
          <p:nvPr/>
        </p:nvSpPr>
        <p:spPr>
          <a:xfrm>
            <a:off x="730177" y="7846536"/>
            <a:ext cx="139638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２．分かりやすくし、議論を引き出す</a:t>
            </a:r>
            <a:endParaRPr lang="ja-JP" altLang="en-US" sz="600" dirty="0"/>
          </a:p>
        </p:txBody>
      </p:sp>
      <p:sp>
        <p:nvSpPr>
          <p:cNvPr id="120" name="テキスト ボックス 119">
            <a:extLst>
              <a:ext uri="{FF2B5EF4-FFF2-40B4-BE49-F238E27FC236}">
                <a16:creationId xmlns:a16="http://schemas.microsoft.com/office/drawing/2014/main" id="{59990F61-8D62-409A-ACB4-76DB3C1075DF}"/>
              </a:ext>
            </a:extLst>
          </p:cNvPr>
          <p:cNvSpPr txBox="1"/>
          <p:nvPr/>
        </p:nvSpPr>
        <p:spPr>
          <a:xfrm>
            <a:off x="3978320" y="3930237"/>
            <a:ext cx="139638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２．分かりやすくし、議論を引き出す</a:t>
            </a:r>
            <a:endParaRPr lang="ja-JP" altLang="en-US" sz="600" dirty="0"/>
          </a:p>
        </p:txBody>
      </p:sp>
      <p:sp>
        <p:nvSpPr>
          <p:cNvPr id="121" name="テキスト ボックス 120">
            <a:extLst>
              <a:ext uri="{FF2B5EF4-FFF2-40B4-BE49-F238E27FC236}">
                <a16:creationId xmlns:a16="http://schemas.microsoft.com/office/drawing/2014/main" id="{A54A0FFC-F00A-49D3-AF88-276B49E52BB2}"/>
              </a:ext>
            </a:extLst>
          </p:cNvPr>
          <p:cNvSpPr txBox="1"/>
          <p:nvPr/>
        </p:nvSpPr>
        <p:spPr>
          <a:xfrm>
            <a:off x="3978320" y="1910016"/>
            <a:ext cx="139638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２．分かりやすくし、議論を引き出す</a:t>
            </a:r>
            <a:endParaRPr lang="ja-JP" altLang="en-US" sz="600" dirty="0"/>
          </a:p>
        </p:txBody>
      </p:sp>
      <p:sp>
        <p:nvSpPr>
          <p:cNvPr id="123" name="テキスト ボックス 122">
            <a:extLst>
              <a:ext uri="{FF2B5EF4-FFF2-40B4-BE49-F238E27FC236}">
                <a16:creationId xmlns:a16="http://schemas.microsoft.com/office/drawing/2014/main" id="{D72F2D47-E3E8-4816-A067-FE4296968D39}"/>
              </a:ext>
            </a:extLst>
          </p:cNvPr>
          <p:cNvSpPr txBox="1"/>
          <p:nvPr/>
        </p:nvSpPr>
        <p:spPr>
          <a:xfrm>
            <a:off x="910197" y="1913597"/>
            <a:ext cx="103634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１．良い点を、掘り下げる</a:t>
            </a:r>
            <a:endParaRPr lang="ja-JP" altLang="en-US" sz="600" dirty="0"/>
          </a:p>
        </p:txBody>
      </p: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5E3EA7E4-3512-4DBB-8C86-54911DAA47B1}"/>
              </a:ext>
            </a:extLst>
          </p:cNvPr>
          <p:cNvSpPr txBox="1"/>
          <p:nvPr/>
        </p:nvSpPr>
        <p:spPr>
          <a:xfrm>
            <a:off x="910197" y="5912954"/>
            <a:ext cx="103634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１．良い点を、掘り下げる</a:t>
            </a:r>
            <a:endParaRPr lang="ja-JP" altLang="en-US" sz="600" dirty="0"/>
          </a:p>
        </p:txBody>
      </p: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735B0F4C-4D88-4B2A-ACAE-411E6DD8C24C}"/>
              </a:ext>
            </a:extLst>
          </p:cNvPr>
          <p:cNvSpPr txBox="1"/>
          <p:nvPr/>
        </p:nvSpPr>
        <p:spPr>
          <a:xfrm>
            <a:off x="910197" y="3929744"/>
            <a:ext cx="103634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１．良い点を、掘り下げる</a:t>
            </a:r>
            <a:endParaRPr lang="ja-JP" altLang="en-US" sz="600" dirty="0"/>
          </a:p>
        </p:txBody>
      </p:sp>
      <p:sp>
        <p:nvSpPr>
          <p:cNvPr id="134" name="テキスト ボックス 133">
            <a:extLst>
              <a:ext uri="{FF2B5EF4-FFF2-40B4-BE49-F238E27FC236}">
                <a16:creationId xmlns:a16="http://schemas.microsoft.com/office/drawing/2014/main" id="{FCFFE047-3FDF-4DD2-B48B-C2C7AB6E16FF}"/>
              </a:ext>
            </a:extLst>
          </p:cNvPr>
          <p:cNvSpPr txBox="1"/>
          <p:nvPr/>
        </p:nvSpPr>
        <p:spPr>
          <a:xfrm>
            <a:off x="1654679" y="10337175"/>
            <a:ext cx="3996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chemeClr val="bg1">
                    <a:lumMod val="6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制作者：石井力重　</a:t>
            </a:r>
            <a:r>
              <a:rPr kumimoji="1" lang="en-US" altLang="ja-JP" dirty="0">
                <a:solidFill>
                  <a:schemeClr val="bg1">
                    <a:lumMod val="6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ver.</a:t>
            </a:r>
            <a:r>
              <a:rPr kumimoji="1" lang="ja-JP" altLang="en-US" dirty="0">
                <a:solidFill>
                  <a:schemeClr val="bg1">
                    <a:lumMod val="6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 </a:t>
            </a:r>
            <a:r>
              <a:rPr kumimoji="1" lang="en-US" altLang="ja-JP" dirty="0">
                <a:solidFill>
                  <a:schemeClr val="bg1">
                    <a:lumMod val="6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2021.11.11</a:t>
            </a:r>
            <a:r>
              <a:rPr kumimoji="1" lang="ja-JP" altLang="en-US" dirty="0">
                <a:solidFill>
                  <a:schemeClr val="bg1">
                    <a:lumMod val="6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</a:t>
            </a:r>
          </a:p>
        </p:txBody>
      </p:sp>
      <p:sp>
        <p:nvSpPr>
          <p:cNvPr id="135" name="テキスト ボックス 134">
            <a:extLst>
              <a:ext uri="{FF2B5EF4-FFF2-40B4-BE49-F238E27FC236}">
                <a16:creationId xmlns:a16="http://schemas.microsoft.com/office/drawing/2014/main" id="{E416814E-B8FB-4092-9349-8C15946F0B4A}"/>
              </a:ext>
            </a:extLst>
          </p:cNvPr>
          <p:cNvSpPr txBox="1"/>
          <p:nvPr/>
        </p:nvSpPr>
        <p:spPr>
          <a:xfrm>
            <a:off x="2789354" y="12700"/>
            <a:ext cx="2012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chemeClr val="bg1">
                    <a:lumMod val="6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座長ツール・カード</a:t>
            </a:r>
          </a:p>
        </p:txBody>
      </p:sp>
    </p:spTree>
    <p:extLst>
      <p:ext uri="{BB962C8B-B14F-4D97-AF65-F5344CB8AC3E}">
        <p14:creationId xmlns:p14="http://schemas.microsoft.com/office/powerpoint/2010/main" val="353633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IDEAPLANT 0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386D7"/>
      </a:accent1>
      <a:accent2>
        <a:srgbClr val="A8D14F"/>
      </a:accent2>
      <a:accent3>
        <a:srgbClr val="FFDD07"/>
      </a:accent3>
      <a:accent4>
        <a:srgbClr val="FD962B"/>
      </a:accent4>
      <a:accent5>
        <a:srgbClr val="FB4F4F"/>
      </a:accent5>
      <a:accent6>
        <a:srgbClr val="AA72D4"/>
      </a:accent6>
      <a:hlink>
        <a:srgbClr val="0000FF"/>
      </a:hlink>
      <a:folHlink>
        <a:srgbClr val="800080"/>
      </a:folHlink>
    </a:clrScheme>
    <a:fontScheme name="IDEAPLANT 01">
      <a:majorFont>
        <a:latin typeface="Times New Roman"/>
        <a:ea typeface="メイリオ"/>
        <a:cs typeface=""/>
      </a:majorFont>
      <a:minorFont>
        <a:latin typeface="Meiryo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312</Words>
  <Application>Microsoft Office PowerPoint</Application>
  <PresentationFormat>ユーザー設定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UDP明朝 Medium</vt:lpstr>
      <vt:lpstr>Meiryo UI</vt:lpstr>
      <vt:lpstr>Arial</vt:lpstr>
      <vt:lpstr>Arial Black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Rikie</dc:creator>
  <cp:lastModifiedBy>石井 力重</cp:lastModifiedBy>
  <cp:revision>10</cp:revision>
  <dcterms:created xsi:type="dcterms:W3CDTF">2012-05-21T07:34:57Z</dcterms:created>
  <dcterms:modified xsi:type="dcterms:W3CDTF">2021-11-13T04:56:40Z</dcterms:modified>
</cp:coreProperties>
</file>