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0" r:id="rId3"/>
    <p:sldId id="259" r:id="rId4"/>
    <p:sldId id="261" r:id="rId5"/>
    <p:sldId id="262" r:id="rId6"/>
    <p:sldId id="263" r:id="rId7"/>
    <p:sldId id="266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195AC-A7CD-4357-A407-F926B3F7128B}" type="datetimeFigureOut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C6843-2079-4371-A7C6-DC0148774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23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077219-240A-4782-B244-226D07B80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0DA853-16AE-48DE-8797-5DB47534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AC81A5-A872-4892-B11B-3D6C4F41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2A40-B3D6-4445-BF24-669A43D366B0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96EEAF-803E-4D06-A378-A2B49DD2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4559CF-A63D-4802-A375-F37E8865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5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4A276-2AE5-4209-B0C8-B6B1D42B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BBDA80-A5CD-4AD7-8E33-C2ECA115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CDE9B0-1756-4774-B94F-8608BBDA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1EEC-63E0-440C-BDAF-26D78542C2CB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809631-1504-42C1-9583-FCB373B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E51346-D8C7-471B-B9EE-8932F251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12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AA9F03A-EF20-46E4-B466-BF0D3F609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86C5F6-C7FD-42D4-8B32-E853D32D2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25092D-8911-4E63-9114-601A3BED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0E98-1D7B-4304-8CB6-89551F4DBC73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71C95B-2913-4D5D-B08C-1EF4D45E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9FEA9D-C3BF-4076-BCE2-B37E8689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58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3E535-6E3D-4FB3-8802-A52A1E58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F11F5B-1A67-4601-ACA4-03A7C01F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4324EE-9473-4A3E-AD94-5A8119B5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E1AC-F6AD-4EFE-AFCF-8F3A44372C83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431AB-2FA7-4CBD-AD07-52208825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9A93CC-EE3B-469C-878D-5828F9CE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20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723DF-929D-44AC-B52D-0B596CB4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8DB1C5-4C2B-47E8-AF45-1426291E6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B1208C-FC11-4F51-B019-FB026930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290A1-A44D-40E6-A73D-CE27658222BB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04091B-7CD5-461B-AB29-0D3F3EEC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B9D8D1-6541-420C-8547-4436D83D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27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461D5C-0FFF-41A9-BB42-F5F22D1F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F8219D-3FF7-4527-80EE-7447E312F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EDA399-7175-40AA-81CB-33BE48FB6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051D86-F072-46BD-8150-49040B77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55BB-B6A2-4DC4-8E26-13A59095C929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A12BDB-A851-456C-9B11-AC4793FE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E5241E-8916-430A-A927-16B7983F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4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A812DA-97E0-4298-9EB9-D6373FDD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858F1E-0419-4B3B-8AE4-A0EE656B2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94E6A6-AE64-48A9-9CA0-BEB79D7FB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88A194-826C-4406-B6A0-E960722BE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6493C54-C873-4918-B285-B4F41868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0E45C3-9F37-4F00-956F-80F97596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7AF9-E881-48DB-9396-AB3F85668909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8E3B2F-F933-404D-B686-8ACFC549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7172EB4-175A-445C-A380-C0263F96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75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0C425F-D124-4943-83A1-59D9B898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D3CDE5-9197-49B7-86A3-8D0E33D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0F9B-7173-4134-BEC4-C99685932231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26B1E95-6CBD-4AC7-B665-8877CBB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A3CBD6-96A1-4160-87D9-CD091B84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96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C3BD0A3-ACE9-4A83-AAE0-7BC19587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26D1-E500-40AE-9578-01C92C675FB6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87ADE8-3EA5-4504-BFA3-74C02F4B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1D9118-D171-4942-8FB1-A753EAD3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70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1CDCD2-18A7-4BAF-9F7E-BF8ED94F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7D372F-EF10-4755-B2CD-3EDEC2FD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97CFFF-9C35-4E9A-B145-F8F0E8A26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60752F-D8FC-4626-B871-8846847A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0891-4748-4751-A77C-E985B7CC75F2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0C04E0-1F47-4B55-B5EE-CBC41986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19D8C9-99D0-42A6-B3F7-69412414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19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E93BB6-23B7-4A70-958B-13D53C70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1F211A5-71A7-4CFC-B8D5-7AF3B0F09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B7E527F-AB47-4F30-B8B6-EF8BDE6D0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9D2001-B388-4162-8B7E-A962A2E7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FDB7-0575-4A7A-9BA3-5CFFC5ECF8D8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7BE722-4FEE-474C-9469-DF74C876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8289B6-4D78-4058-BF0B-5DFDF88E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71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9FED2FF-3B6F-49F4-B805-935A2AA6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3699A2-BBB0-4791-AB99-80C5D379C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E0793B-9127-4283-994C-2971DF268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B868-0DFA-438C-A2C5-F2F68D4F1E90}" type="datetime1">
              <a:rPr kumimoji="1" lang="ja-JP" altLang="en-US" smtClean="0"/>
              <a:t>2020/11/2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9A2461-4E88-45C5-B42B-8AE0CDC8C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547B5D-562A-4B31-AD98-99B604F7E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435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86D0-DD8F-4DED-9BB6-9923BED1F9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71A9EE-8E5F-40C9-AB0B-5293E3714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934058" cy="6858000"/>
            <a:chOff x="-1" y="0"/>
            <a:chExt cx="10934058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4F4760-8690-4B2E-87EE-6BD660BA8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A7E51E-7B6A-4A79-8F84-47C845C7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C85561-90D2-4AFA-B2C5-F2D61D86C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026B71D-5A6F-48FE-AC6A-D7AAA0180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CECEC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FF872F1-AE17-484F-B9A0-D1F2E946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30" y="1346268"/>
            <a:ext cx="7983942" cy="3125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座長ツール</a:t>
            </a:r>
            <a:endParaRPr kumimoji="1" lang="en-US" altLang="ja-JP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0FD612-02EC-4F4C-A9A1-49864C3D53C9}"/>
              </a:ext>
            </a:extLst>
          </p:cNvPr>
          <p:cNvSpPr txBox="1"/>
          <p:nvPr/>
        </p:nvSpPr>
        <p:spPr>
          <a:xfrm>
            <a:off x="8785099" y="6066393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石井力重：</a:t>
            </a:r>
            <a:r>
              <a:rPr kumimoji="1" lang="en-US" altLang="ja-JP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2020</a:t>
            </a:r>
            <a:r>
              <a:rPr kumimoji="1"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</a:t>
            </a:r>
            <a:r>
              <a:rPr kumimoji="1" lang="en-US" altLang="ja-JP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11</a:t>
            </a:r>
            <a:r>
              <a:rPr kumimoji="1"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kumimoji="1" lang="en-US" altLang="ja-JP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</a:t>
            </a:r>
            <a:r>
              <a:rPr kumimoji="1"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日版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B2585A84-C8FE-4FB8-8DE4-4F9A41BD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3" name="P01">
            <a:hlinkClick r:id="" action="ppaction://media"/>
            <a:extLst>
              <a:ext uri="{FF2B5EF4-FFF2-40B4-BE49-F238E27FC236}">
                <a16:creationId xmlns:a16="http://schemas.microsoft.com/office/drawing/2014/main" id="{ACE1E154-99E5-47EE-879A-B66622FBB3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14D799-DAD4-4257-9707-F9087AEE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431" y="774699"/>
            <a:ext cx="10239138" cy="5661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逆にいえば、座長がいない時にも、</a:t>
            </a:r>
            <a:r>
              <a:rPr kumimoji="1" lang="ja-JP" altLang="en-US" sz="2800" kern="1200" dirty="0">
                <a:solidFill>
                  <a:schemeClr val="tx1"/>
                </a:solidFill>
                <a:highlight>
                  <a:srgbClr val="FFFF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研究の面白さを引き出すように、</a:t>
            </a:r>
            <a:br>
              <a:rPr kumimoji="1" lang="ja-JP" altLang="en-US" sz="2800" kern="1200" dirty="0">
                <a:solidFill>
                  <a:schemeClr val="tx1"/>
                </a:solidFill>
                <a:highlight>
                  <a:srgbClr val="FFFF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highlight>
                  <a:srgbClr val="FFFF00"/>
                </a:highligh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「知識創造のカード・ツール」を準備しておく</a:t>
            </a: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のもよいかもしれない。</a:t>
            </a:r>
            <a:b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例えば「</a:t>
            </a:r>
            <a: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10</a:t>
            </a: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の座長質問 </a:t>
            </a:r>
            <a: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A</a:t>
            </a: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</a:t>
            </a:r>
            <a: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J</a:t>
            </a: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」をカードにしておく。</a:t>
            </a:r>
            <a:b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発表者は、発表後に、伏せたカードからランダムに</a:t>
            </a:r>
            <a: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</a:t>
            </a: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枚引く。</a:t>
            </a:r>
            <a:b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そして、答えたい問いに答える、というやり方はどうだろう。</a:t>
            </a:r>
            <a:b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（一枚だけだと、文脈的に解釈しにくい問いが当たる可能性もあるので</a:t>
            </a:r>
            <a: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</a:t>
            </a: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枚引き、好きに選ぶことで、その場にあった、妥当な問いを使うことができる）</a:t>
            </a:r>
            <a:b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むしろこうしたツールを、創造系の学会がプロデュースしていくのは</a:t>
            </a:r>
            <a:b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社会への貢献として良いかもしれない。</a:t>
            </a:r>
            <a:br>
              <a:rPr lang="en-US" altLang="ja-JP" sz="2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kumimoji="1" lang="en-US" altLang="ja-JP" sz="3200" kern="12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48CC949-5A14-44B1-AA2D-FDAD5CDE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" name="P10">
            <a:hlinkClick r:id="" action="ppaction://media"/>
            <a:extLst>
              <a:ext uri="{FF2B5EF4-FFF2-40B4-BE49-F238E27FC236}">
                <a16:creationId xmlns:a16="http://schemas.microsoft.com/office/drawing/2014/main" id="{C8123034-AC8D-4EC4-8417-519DCB26D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0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暗い講堂に並ぶ椅子">
            <a:extLst>
              <a:ext uri="{FF2B5EF4-FFF2-40B4-BE49-F238E27FC236}">
                <a16:creationId xmlns:a16="http://schemas.microsoft.com/office/drawing/2014/main" id="{013C9BDF-5DBF-40E5-AF08-B4D1D1D23A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22466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タイトル 2">
            <a:extLst>
              <a:ext uri="{FF2B5EF4-FFF2-40B4-BE49-F238E27FC236}">
                <a16:creationId xmlns:a16="http://schemas.microsoft.com/office/drawing/2014/main" id="{DA4E5537-FCAA-48B9-89F4-2296DC9B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5566756"/>
            <a:ext cx="10592174" cy="656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学会の座長をする時は</a:t>
            </a:r>
            <a:endParaRPr lang="en-US" altLang="ja-JP" sz="4000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E63649-1FBA-4568-BEB8-7C7B05A9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2" name="P02">
            <a:hlinkClick r:id="" action="ppaction://media"/>
            <a:extLst>
              <a:ext uri="{FF2B5EF4-FFF2-40B4-BE49-F238E27FC236}">
                <a16:creationId xmlns:a16="http://schemas.microsoft.com/office/drawing/2014/main" id="{41C385B3-2D51-4D5F-BFE1-1FD8B4603E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8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 descr="教師の前の手を挙げている生徒たちの教室">
            <a:extLst>
              <a:ext uri="{FF2B5EF4-FFF2-40B4-BE49-F238E27FC236}">
                <a16:creationId xmlns:a16="http://schemas.microsoft.com/office/drawing/2014/main" id="{A4C10A61-0683-4A86-BC13-E4AD8E324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4" b="23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4" name="Rectangle 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BD3ACE5-857A-465F-962B-DA025F6B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知識創造</a:t>
            </a:r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を促す「</a:t>
            </a:r>
            <a:r>
              <a:rPr kumimoji="1"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質問や対話</a:t>
            </a:r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」を促すことを心がける</a:t>
            </a:r>
            <a:endParaRPr kumimoji="1" lang="en-US" altLang="ja-JP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5" name="Straight Connector 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3AB0EA6E-0EB7-4BE5-8FC9-9C833168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P03">
            <a:hlinkClick r:id="" action="ppaction://media"/>
            <a:extLst>
              <a:ext uri="{FF2B5EF4-FFF2-40B4-BE49-F238E27FC236}">
                <a16:creationId xmlns:a16="http://schemas.microsoft.com/office/drawing/2014/main" id="{272034E0-256A-42C7-A7E0-9373DD19F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グラフィックス 8" descr="新規">
            <a:extLst>
              <a:ext uri="{FF2B5EF4-FFF2-40B4-BE49-F238E27FC236}">
                <a16:creationId xmlns:a16="http://schemas.microsoft.com/office/drawing/2014/main" id="{A280982B-9BAE-461D-8E11-7DD55BB2F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364177-5E61-4DCF-ABB4-7B71EDB5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100" y="2317869"/>
            <a:ext cx="6235698" cy="42734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arenR"/>
            </a:pPr>
            <a:r>
              <a:rPr kumimoji="1"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研究結果</a:t>
            </a:r>
            <a:r>
              <a:rPr kumimoji="1" lang="ja-JP" altLang="en-US" sz="1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（もしくは研究アプローチ）</a:t>
            </a:r>
            <a:r>
              <a:rPr kumimoji="1"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が</a:t>
            </a:r>
            <a:br>
              <a:rPr kumimoji="1"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興味深いと思ったのですが、</a:t>
            </a:r>
            <a:br>
              <a:rPr kumimoji="1"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もう少し詳しくご説明いただけますか？</a:t>
            </a:r>
            <a:br>
              <a:rPr kumimoji="1"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514350" indent="-514350">
              <a:buFont typeface="+mj-lt"/>
              <a:buAutoNum type="alphaUcParenR"/>
            </a:pP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今後の展望的に言うと、この研究内容は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どういうところに応用できそうですか？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514350" indent="-514350">
              <a:buFont typeface="+mj-lt"/>
              <a:buAutoNum type="alphaUcParenR"/>
            </a:pP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定量的には言い切れないまでも、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この研究の過程で、他に得られた 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気づきや知見 としては、何がありますか？</a:t>
            </a: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19129476-2DF7-42A7-896B-406D84E6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365125"/>
            <a:ext cx="7391398" cy="195274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１．良い点を、掘り下げる</a:t>
            </a:r>
            <a:endParaRPr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DED2A3D0-9597-48BB-80DC-0633A5EC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" name="P04">
            <a:hlinkClick r:id="" action="ppaction://media"/>
            <a:extLst>
              <a:ext uri="{FF2B5EF4-FFF2-40B4-BE49-F238E27FC236}">
                <a16:creationId xmlns:a16="http://schemas.microsoft.com/office/drawing/2014/main" id="{9B62FACB-2676-42C8-A6AB-B8C995033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7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グラフィックス 5" descr="リサーチ">
            <a:extLst>
              <a:ext uri="{FF2B5EF4-FFF2-40B4-BE49-F238E27FC236}">
                <a16:creationId xmlns:a16="http://schemas.microsoft.com/office/drawing/2014/main" id="{A28830BE-7CEC-46E3-82A9-B8015D853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2FF3ABF-9DE0-46C0-9229-8C358BC2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300" y="377825"/>
            <a:ext cx="8483599" cy="1349375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２．分かりやすくし、議論を引き出す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364177-5E61-4DCF-ABB4-7B71EDB5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200" y="1968501"/>
            <a:ext cx="7035799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arenR" startAt="4"/>
            </a:pP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思い切り単純に言うと、これはどういうことが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分かった、ということでしょうか？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514350" indent="-514350">
              <a:buFont typeface="+mj-lt"/>
              <a:buAutoNum type="alphaUcParenR" startAt="4"/>
            </a:pP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目線を共有し、皆で対話したいのですが、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研究のきっかけ、あるいは狙いは何でしょうか？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514350" indent="-514350">
              <a:buFont typeface="+mj-lt"/>
              <a:buAutoNum type="alphaUcParenR" startAt="4"/>
            </a:pP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この研究方法の弱い点はどこですか？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それを補うには、どのような知見や協力者が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必要ですか？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514350" indent="-514350">
              <a:buFont typeface="+mj-lt"/>
              <a:buAutoNum type="alphaUcParenR" startAt="4"/>
            </a:pP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この分野をよく知る人なら、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どういう質問をされそうですか？</a:t>
            </a: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4ACB8007-C43D-46F6-8111-7D3493B8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" name="P05">
            <a:hlinkClick r:id="" action="ppaction://media"/>
            <a:extLst>
              <a:ext uri="{FF2B5EF4-FFF2-40B4-BE49-F238E27FC236}">
                <a16:creationId xmlns:a16="http://schemas.microsoft.com/office/drawing/2014/main" id="{CF516947-C442-48DB-AF9B-DA769D3D6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51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グラフィックス 5" descr="氷山">
            <a:extLst>
              <a:ext uri="{FF2B5EF4-FFF2-40B4-BE49-F238E27FC236}">
                <a16:creationId xmlns:a16="http://schemas.microsoft.com/office/drawing/2014/main" id="{612EFFDC-354A-461C-841A-E38B31426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364177-5E61-4DCF-ABB4-7B71EDB5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497257"/>
            <a:ext cx="6870700" cy="41194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arenR" startAt="8"/>
            </a:pP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質問の呼び水として、事前に想定していた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質問と回答があれば、教えていただけますか？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514350" indent="-514350">
              <a:buFont typeface="+mj-lt"/>
              <a:buAutoNum type="alphaUcParenR" startAt="8"/>
            </a:pP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この研究を進めるうえで、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もっとも苦労した点は何ですか？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514350" indent="-514350">
              <a:buFont typeface="+mj-lt"/>
              <a:buAutoNum type="alphaUcParenR" startAt="8"/>
            </a:pP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他に、皆さんに伝えたいことはありますか？</a:t>
            </a: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7AA98B6-BB99-4235-A761-4F0085C7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00" y="365125"/>
            <a:ext cx="7277098" cy="1952744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３．発表者の緊張を解く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80FAA3F-AB98-453F-9008-79D76FF3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P06">
            <a:hlinkClick r:id="" action="ppaction://media"/>
            <a:extLst>
              <a:ext uri="{FF2B5EF4-FFF2-40B4-BE49-F238E27FC236}">
                <a16:creationId xmlns:a16="http://schemas.microsoft.com/office/drawing/2014/main" id="{85504830-E5F8-473A-ABED-C0777AA4D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4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71A9EE-8E5F-40C9-AB0B-5293E3714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934058" cy="6858000"/>
            <a:chOff x="-1" y="0"/>
            <a:chExt cx="10934058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4F4760-8690-4B2E-87EE-6BD660BA8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A7E51E-7B6A-4A79-8F84-47C845C7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C85561-90D2-4AFA-B2C5-F2D61D86C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026B71D-5A6F-48FE-AC6A-D7AAA0180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CECEC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FF872F1-AE17-484F-B9A0-D1F2E946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30" y="1346268"/>
            <a:ext cx="7983942" cy="3125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座長経験からの私見</a:t>
            </a:r>
            <a:endParaRPr kumimoji="1" lang="en-US" altLang="ja-JP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AC399B-004A-4667-83F9-BD3EE903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P07">
            <a:hlinkClick r:id="" action="ppaction://media"/>
            <a:extLst>
              <a:ext uri="{FF2B5EF4-FFF2-40B4-BE49-F238E27FC236}">
                <a16:creationId xmlns:a16="http://schemas.microsoft.com/office/drawing/2014/main" id="{E5B860F2-0F93-45D6-95F1-E4D1B22612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C751A-D9DE-4CE0-B809-100A8E85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聴講者のためになる＋発表者のためになる ＝学会</a:t>
            </a: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コンテンツ プレースホルダー 15">
            <a:extLst>
              <a:ext uri="{FF2B5EF4-FFF2-40B4-BE49-F238E27FC236}">
                <a16:creationId xmlns:a16="http://schemas.microsoft.com/office/drawing/2014/main" id="{CF0B6817-A882-4842-B6EC-D3965343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学会は、知識創造の「場」であるからこそ、人が集まる。</a:t>
            </a: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「場」は、対面、オンライン、もしかしたら書簡でも、成り立つかもしれない。</a:t>
            </a: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聴講者は、「新しい知識」を得たり、「好奇心」を刺激されたりする。</a:t>
            </a: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発表者は、他の研究者との対話（質問、批判、アドバイス、討議）を通じて、</a:t>
            </a:r>
            <a:br>
              <a:rPr lang="en-US" altLang="ja-JP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「新しい仮説」や「研究の別のアプローチのアイデア」を得る。</a:t>
            </a: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その意味では</a:t>
            </a: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研究発表は動画でも良い （高品質ならむしろ好ましい）。</a:t>
            </a: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その後に「知識創造的な対話」を提供するのが学会という「場」の本質である。</a:t>
            </a:r>
            <a:endParaRPr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37C01ACE-70B2-4919-96E5-DFF34E00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P08">
            <a:hlinkClick r:id="" action="ppaction://media"/>
            <a:extLst>
              <a:ext uri="{FF2B5EF4-FFF2-40B4-BE49-F238E27FC236}">
                <a16:creationId xmlns:a16="http://schemas.microsoft.com/office/drawing/2014/main" id="{B7300CBC-0C46-49F2-A282-83F1379F1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6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DDE99ED2-38AE-4E6B-A2FB-3BAA4547B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C88234-0709-4230-93A5-573647B8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905132" cy="6858000"/>
            <a:chOff x="0" y="0"/>
            <a:chExt cx="3905132" cy="68580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C97F85D-676A-4298-AAF0-E24310C53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3496422" cy="6858000"/>
            </a:xfrm>
            <a:custGeom>
              <a:avLst/>
              <a:gdLst>
                <a:gd name="connsiteX0" fmla="*/ 0 w 3496422"/>
                <a:gd name="connsiteY0" fmla="*/ 0 h 6858000"/>
                <a:gd name="connsiteX1" fmla="*/ 1873399 w 3496422"/>
                <a:gd name="connsiteY1" fmla="*/ 0 h 6858000"/>
                <a:gd name="connsiteX2" fmla="*/ 1895523 w 3496422"/>
                <a:gd name="connsiteY2" fmla="*/ 14997 h 6858000"/>
                <a:gd name="connsiteX3" fmla="*/ 3496422 w 3496422"/>
                <a:gd name="connsiteY3" fmla="*/ 3621656 h 6858000"/>
                <a:gd name="connsiteX4" fmla="*/ 1622072 w 3496422"/>
                <a:gd name="connsiteY4" fmla="*/ 6374814 h 6858000"/>
                <a:gd name="connsiteX5" fmla="*/ 1105424 w 3496422"/>
                <a:gd name="connsiteY5" fmla="*/ 6780599 h 6858000"/>
                <a:gd name="connsiteX6" fmla="*/ 993668 w 3496422"/>
                <a:gd name="connsiteY6" fmla="*/ 6858000 h 6858000"/>
                <a:gd name="connsiteX7" fmla="*/ 0 w 349642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6422" h="6858000">
                  <a:moveTo>
                    <a:pt x="0" y="0"/>
                  </a:moveTo>
                  <a:lnTo>
                    <a:pt x="1873399" y="0"/>
                  </a:lnTo>
                  <a:lnTo>
                    <a:pt x="1895523" y="14997"/>
                  </a:lnTo>
                  <a:cubicBezTo>
                    <a:pt x="2922686" y="754641"/>
                    <a:pt x="3496422" y="2093192"/>
                    <a:pt x="3496422" y="3621656"/>
                  </a:cubicBezTo>
                  <a:cubicBezTo>
                    <a:pt x="3496422" y="4969131"/>
                    <a:pt x="2567697" y="5602839"/>
                    <a:pt x="1622072" y="6374814"/>
                  </a:cubicBezTo>
                  <a:cubicBezTo>
                    <a:pt x="1449869" y="6515397"/>
                    <a:pt x="1279242" y="6653108"/>
                    <a:pt x="1105424" y="6780599"/>
                  </a:cubicBezTo>
                  <a:lnTo>
                    <a:pt x="99366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0959612-2EA6-42F1-ACC7-4056201EE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75409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DFC4C57-C439-46F0-9EE0-6F81C881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402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6B960AB-5836-43B5-AC34-53FD058C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4161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5DDBD4A-BF51-4611-83F3-040CAD66E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75409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214D799-DAD4-4257-9707-F9087AEE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62" y="431800"/>
            <a:ext cx="10759838" cy="59690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「座長」は単なる「式次第の進行役」ではなく、</a:t>
            </a:r>
            <a:b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ファシリテーターにも似た</a:t>
            </a:r>
            <a:r>
              <a:rPr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</a:t>
            </a: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知識創造の触媒」である。</a:t>
            </a:r>
            <a:b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座長を経験したことがないうちは、</a:t>
            </a:r>
            <a:b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「発表の番をなんとか乗り切り、あとは夜飲む」という認識しかなく、</a:t>
            </a:r>
            <a:b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座長がしていることに気を止めることはないが、</a:t>
            </a:r>
            <a:b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皆の学会参加の満足度に実は大きく影響しているのは</a:t>
            </a:r>
            <a:b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座長の知識創造の能力である。</a:t>
            </a:r>
            <a:b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例外もある。発表内容や発表・聴講者の対話スキルが高ければ、</a:t>
            </a:r>
            <a:br>
              <a:rPr kumimoji="1" lang="en-US" altLang="ja-JP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2800" kern="12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座長が取り計らうまでもなく、場の機能は発揮され満足度は高くなる。その場合の座長は粛々と進行。皆がそうなら良いコミュニティである。</a:t>
            </a:r>
            <a:br>
              <a:rPr lang="en-US" altLang="ja-JP" sz="2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kumimoji="1" lang="en-US" altLang="ja-JP" sz="2800" kern="120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9A3F3C-8BC4-445E-BF25-E3BBE79E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86D0-DD8F-4DED-9BB6-9923BED1F988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" name="P09">
            <a:hlinkClick r:id="" action="ppaction://media"/>
            <a:extLst>
              <a:ext uri="{FF2B5EF4-FFF2-40B4-BE49-F238E27FC236}">
                <a16:creationId xmlns:a16="http://schemas.microsoft.com/office/drawing/2014/main" id="{C236056E-9579-4DB3-9AD3-432321791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6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761</Words>
  <Application>Microsoft Office PowerPoint</Application>
  <PresentationFormat>ワイド画面</PresentationFormat>
  <Paragraphs>40</Paragraphs>
  <Slides>10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BIZ UDPゴシック</vt:lpstr>
      <vt:lpstr>BIZ UDP明朝 Medium</vt:lpstr>
      <vt:lpstr>Meiryo</vt:lpstr>
      <vt:lpstr>游ゴシック</vt:lpstr>
      <vt:lpstr>游ゴシック Light</vt:lpstr>
      <vt:lpstr>Arial</vt:lpstr>
      <vt:lpstr>Office テーマ</vt:lpstr>
      <vt:lpstr>座長ツール</vt:lpstr>
      <vt:lpstr>学会の座長をする時は</vt:lpstr>
      <vt:lpstr>知識創造を促す「質問や対話」を促すことを心がける</vt:lpstr>
      <vt:lpstr>１．良い点を、掘り下げる</vt:lpstr>
      <vt:lpstr>２．分かりやすくし、議論を引き出す</vt:lpstr>
      <vt:lpstr>３．発表者の緊張を解く</vt:lpstr>
      <vt:lpstr>座長経験からの私見</vt:lpstr>
      <vt:lpstr>聴講者のためになる＋発表者のためになる ＝学会</vt:lpstr>
      <vt:lpstr>「座長」は単なる「式次第の進行役」ではなく、 ファシリテーターにも似た「知識創造の触媒」である。  座長を経験したことがないうちは、 「発表の番をなんとか乗り切り、あとは夜飲む」という認識しかなく、 座長がしていることに気を止めることはないが、 皆の学会参加の満足度に実は大きく影響しているのは 座長の知識創造の能力である。  例外もある。発表内容や発表・聴講者の対話スキルが高ければ、 座長が取り計らうまでもなく、場の機能は発揮され満足度は高くなる。その場合の座長は粛々と進行。皆がそうなら良いコミュニティである。 </vt:lpstr>
      <vt:lpstr>逆にいえば、座長がいない時にも、研究の面白さを引き出すように、 「知識創造のカード・ツール」を準備しておくのもよいかもしれない。  例えば「10の座長質問 A～J」をカードにしておく。 発表者は、発表後に、伏せたカードからランダムに3枚引く。 そして、答えたい問いに答える、というやり方はどうだろう。  （一枚だけだと、文脈的に解釈しにくい問いが当たる可能性もあるので3枚引き、好きに選ぶことで、その場にあった、妥当な問いを使うことができる）  むしろこうしたツールを、創造系の学会がプロデュースしていくのは 社会への貢献として良いかもしれない。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座長ツール</dc:title>
  <dc:creator>石井 力重</dc:creator>
  <cp:lastModifiedBy>石井 力重</cp:lastModifiedBy>
  <cp:revision>14</cp:revision>
  <dcterms:created xsi:type="dcterms:W3CDTF">2020-11-02T01:15:57Z</dcterms:created>
  <dcterms:modified xsi:type="dcterms:W3CDTF">2020-11-02T05:20:13Z</dcterms:modified>
</cp:coreProperties>
</file>